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29" r:id="rId4"/>
    <p:sldId id="385" r:id="rId5"/>
    <p:sldId id="386" r:id="rId6"/>
    <p:sldId id="387" r:id="rId8"/>
    <p:sldId id="388" r:id="rId9"/>
    <p:sldId id="389" r:id="rId10"/>
    <p:sldId id="390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  <a:srgbClr val="ECECEC"/>
    <a:srgbClr val="0053A3"/>
    <a:srgbClr val="CB3719"/>
    <a:srgbClr val="404040"/>
    <a:srgbClr val="FFFFFF"/>
    <a:srgbClr val="453D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/>
    <p:restoredTop sz="90222"/>
  </p:normalViewPr>
  <p:slideViewPr>
    <p:cSldViewPr snapToGrid="0" showGuides="1">
      <p:cViewPr>
        <p:scale>
          <a:sx n="70" d="100"/>
          <a:sy n="70" d="100"/>
        </p:scale>
        <p:origin x="-1218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39825"/>
            <a:ext cx="5484812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xfrm>
            <a:off x="682625" y="4397375"/>
            <a:ext cx="5486400" cy="360045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>
          <a:xfrm>
            <a:off x="3879850" y="868045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39825"/>
            <a:ext cx="5484812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xfrm>
            <a:off x="682625" y="4397375"/>
            <a:ext cx="5486400" cy="360045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79850" y="868045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1475" y="387350"/>
            <a:ext cx="323850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63" y="134938"/>
            <a:ext cx="252413" cy="2524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26800" y="6318250"/>
            <a:ext cx="539750" cy="539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801350" y="6405563"/>
            <a:ext cx="1390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/>
            <a:fld id="{9A0DB2DC-4C9A-4742-B13C-FB6460FD3503}" type="slidenum">
              <a:rPr lang="zh-CN" altLang="en-US" sz="2000" b="1" dirty="0">
                <a:solidFill>
                  <a:schemeClr val="bg1"/>
                </a:solidFill>
                <a:ea typeface="微软雅黑" panose="020B0503020204020204" pitchFamily="34" charset="-122"/>
              </a:rPr>
            </a:fld>
            <a:endParaRPr lang="zh-CN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6FE193-F7AC-4293-ACA8-B4627B2CB21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6FE193-F7AC-4293-ACA8-B4627B2CB21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6FE193-F7AC-4293-ACA8-B4627B2CB21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olas" panose="020B0609020204030204" pitchFamily="49" charset="0"/>
          <a:ea typeface="华文楷体" panose="0201060004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-57485" y="346927"/>
            <a:ext cx="7837714" cy="53060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</a:t>
            </a:r>
            <a:endParaRPr kumimoji="0" lang="en-US" altLang="zh-CN" sz="12000" b="1" kern="1200" cap="none" spc="0" normalizeH="0" baseline="0" noProof="0" dirty="0" smtClean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教育</a:t>
            </a:r>
            <a:endParaRPr kumimoji="0" lang="en-US" altLang="zh-CN" sz="12000" b="1" kern="1200" cap="none" spc="0" normalizeH="0" baseline="0" noProof="0" dirty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98" name="组合 8"/>
          <p:cNvGrpSpPr/>
          <p:nvPr/>
        </p:nvGrpSpPr>
        <p:grpSpPr>
          <a:xfrm>
            <a:off x="42" y="1907382"/>
            <a:ext cx="12211050" cy="4557712"/>
            <a:chOff x="0" y="2008140"/>
            <a:chExt cx="12210852" cy="4558329"/>
          </a:xfrm>
        </p:grpSpPr>
        <p:sp>
          <p:nvSpPr>
            <p:cNvPr id="8" name="矩形 7"/>
            <p:cNvSpPr/>
            <p:nvPr/>
          </p:nvSpPr>
          <p:spPr>
            <a:xfrm>
              <a:off x="0" y="3667302"/>
              <a:ext cx="12191802" cy="519183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695620"/>
              <a:ext cx="12191802" cy="9716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3" name="文本框 10"/>
            <p:cNvSpPr txBox="1"/>
            <p:nvPr/>
          </p:nvSpPr>
          <p:spPr>
            <a:xfrm>
              <a:off x="2612549" y="2796687"/>
              <a:ext cx="9329242" cy="14454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职业教育学</a:t>
              </a:r>
              <a:endParaRPr lang="zh-CN" altLang="en-US" sz="8800" b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04" name="文本框 11"/>
            <p:cNvSpPr txBox="1"/>
            <p:nvPr/>
          </p:nvSpPr>
          <p:spPr>
            <a:xfrm>
              <a:off x="7604002" y="4213476"/>
              <a:ext cx="4606850" cy="5953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300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主编  林宁</a:t>
              </a:r>
              <a:endParaRPr lang="zh-CN" altLang="en-US" sz="3300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05" name="Freeform 5"/>
            <p:cNvSpPr>
              <a:spLocks noEditPoints="1"/>
            </p:cNvSpPr>
            <p:nvPr/>
          </p:nvSpPr>
          <p:spPr>
            <a:xfrm>
              <a:off x="11496674" y="6076991"/>
              <a:ext cx="555624" cy="489478"/>
            </a:xfrm>
            <a:custGeom>
              <a:avLst/>
              <a:gdLst>
                <a:gd name="txL" fmla="*/ 0 w 68"/>
                <a:gd name="txT" fmla="*/ 0 h 60"/>
                <a:gd name="txR" fmla="*/ 68 w 68"/>
                <a:gd name="txB" fmla="*/ 60 h 60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68" h="60">
                  <a:moveTo>
                    <a:pt x="17" y="14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7"/>
                    <a:pt x="18" y="27"/>
                  </a:cubicBezTo>
                  <a:cubicBezTo>
                    <a:pt x="22" y="28"/>
                    <a:pt x="29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31"/>
                    <a:pt x="39" y="30"/>
                    <a:pt x="41" y="30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59" y="16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59" y="25"/>
                    <a:pt x="57" y="25"/>
                    <a:pt x="55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6"/>
                    <a:pt x="29" y="48"/>
                    <a:pt x="29" y="50"/>
                  </a:cubicBezTo>
                  <a:cubicBezTo>
                    <a:pt x="29" y="52"/>
                    <a:pt x="29" y="54"/>
                    <a:pt x="30" y="56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4"/>
                    <a:pt x="1" y="30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54" y="1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4" y="8"/>
                    <a:pt x="35" y="8"/>
                    <a:pt x="36" y="7"/>
                  </a:cubicBezTo>
                  <a:cubicBezTo>
                    <a:pt x="54" y="10"/>
                    <a:pt x="54" y="10"/>
                    <a:pt x="54" y="10"/>
                  </a:cubicBezTo>
                  <a:close/>
                  <a:moveTo>
                    <a:pt x="32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32" y="49"/>
                    <a:pt x="32" y="49"/>
                    <a:pt x="32" y="49"/>
                  </a:cubicBezTo>
                  <a:close/>
                  <a:moveTo>
                    <a:pt x="31" y="46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4107" name="组合 2"/>
            <p:cNvGrpSpPr/>
            <p:nvPr/>
          </p:nvGrpSpPr>
          <p:grpSpPr>
            <a:xfrm>
              <a:off x="10892948" y="2008140"/>
              <a:ext cx="603726" cy="576000"/>
              <a:chOff x="10892948" y="2008140"/>
              <a:chExt cx="603726" cy="576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1172643" y="2260586"/>
                <a:ext cx="323845" cy="3238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893248" y="2008140"/>
                <a:ext cx="252409" cy="25244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8" name="文本框 11"/>
            <p:cNvSpPr txBox="1"/>
            <p:nvPr/>
          </p:nvSpPr>
          <p:spPr>
            <a:xfrm>
              <a:off x="7094480" y="5113380"/>
              <a:ext cx="4606925" cy="598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3300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清华大学出版社</a:t>
              </a:r>
              <a:endParaRPr lang="zh-CN" altLang="en-US" sz="3300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0" y="0"/>
            <a:ext cx="32162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975725" y="77788"/>
            <a:ext cx="32162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文本框 46"/>
          <p:cNvSpPr txBox="1"/>
          <p:nvPr/>
        </p:nvSpPr>
        <p:spPr>
          <a:xfrm>
            <a:off x="3425824" y="981786"/>
            <a:ext cx="5311775" cy="286232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章</a:t>
            </a:r>
            <a:endParaRPr lang="en-US" altLang="zh-CN" sz="6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60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职业教育功能</a:t>
            </a:r>
            <a:endParaRPr lang="zh-CN" altLang="en-US" sz="6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xfrm>
            <a:off x="2079625" y="2330556"/>
            <a:ext cx="9561513" cy="2814661"/>
          </a:xfrm>
        </p:spPr>
        <p:txBody>
          <a:bodyPr vert="horz" wrap="square" lIns="91440" tIns="45720" rIns="91440" bIns="45720" anchor="t"/>
          <a:lstStyle/>
          <a:p>
            <a:r>
              <a:rPr lang="zh-CN" altLang="zh-CN" sz="2400" b="1" dirty="0"/>
              <a:t>第一节</a:t>
            </a:r>
            <a:r>
              <a:rPr lang="en-US" altLang="zh-CN" sz="2400" b="1" dirty="0"/>
              <a:t>    </a:t>
            </a:r>
            <a:r>
              <a:rPr lang="zh-CN" altLang="zh-CN" sz="2400" b="1" dirty="0"/>
              <a:t>职业教育与社会</a:t>
            </a:r>
            <a:r>
              <a:rPr lang="zh-CN" altLang="zh-CN" sz="2400" b="1" dirty="0" smtClean="0"/>
              <a:t>进步</a:t>
            </a:r>
            <a:endParaRPr lang="en-US" altLang="zh-CN" sz="2400" b="1" dirty="0" smtClean="0"/>
          </a:p>
          <a:p>
            <a:endParaRPr lang="zh-CN" altLang="zh-CN" sz="2400" b="1" dirty="0"/>
          </a:p>
          <a:p>
            <a:r>
              <a:rPr lang="zh-CN" altLang="zh-CN" sz="2400" b="1" dirty="0"/>
              <a:t>第二节</a:t>
            </a:r>
            <a:r>
              <a:rPr lang="en-US" altLang="zh-CN" sz="2400" b="1" dirty="0"/>
              <a:t>    </a:t>
            </a:r>
            <a:r>
              <a:rPr lang="zh-CN" altLang="zh-CN" sz="2400" b="1" dirty="0"/>
              <a:t>职业教育的个体发展</a:t>
            </a:r>
            <a:r>
              <a:rPr lang="zh-CN" altLang="zh-CN" sz="2400" b="1" dirty="0" smtClean="0"/>
              <a:t>功能</a:t>
            </a:r>
            <a:endParaRPr lang="en-US" altLang="zh-CN" sz="2400" b="1" dirty="0" smtClean="0"/>
          </a:p>
          <a:p>
            <a:endParaRPr lang="zh-CN" altLang="zh-CN" sz="2400" b="1" dirty="0"/>
          </a:p>
          <a:p>
            <a:r>
              <a:rPr lang="zh-CN" altLang="zh-CN" sz="2400" b="1" dirty="0" smtClean="0"/>
              <a:t>第三</a:t>
            </a:r>
            <a:r>
              <a:rPr lang="zh-CN" altLang="zh-CN" sz="2400" b="1" dirty="0"/>
              <a:t>节</a:t>
            </a:r>
            <a:r>
              <a:rPr lang="en-US" altLang="zh-CN" sz="2400" b="1" dirty="0"/>
              <a:t>    </a:t>
            </a:r>
            <a:r>
              <a:rPr lang="zh-CN" altLang="zh-CN" sz="2400" b="1" dirty="0"/>
              <a:t>职业教育与人力资源开发</a:t>
            </a:r>
            <a:endParaRPr lang="zh-CN" altLang="zh-CN" sz="2400" b="1" dirty="0"/>
          </a:p>
          <a:p>
            <a:pPr eaLnBrk="1" hangingPunct="1">
              <a:lnSpc>
                <a:spcPct val="140000"/>
              </a:lnSpc>
              <a:buNone/>
            </a:pPr>
            <a:r>
              <a:rPr lang="zh-CN" altLang="en-US" sz="2400" b="1" dirty="0" smtClean="0"/>
              <a:t>                </a:t>
            </a:r>
            <a:endParaRPr lang="zh-CN" altLang="en-US" sz="2400" b="1" dirty="0"/>
          </a:p>
        </p:txBody>
      </p:sp>
      <p:sp>
        <p:nvSpPr>
          <p:cNvPr id="7172" name="Rectangle 4"/>
          <p:cNvSpPr/>
          <p:nvPr/>
        </p:nvSpPr>
        <p:spPr>
          <a:xfrm>
            <a:off x="620713" y="1655763"/>
            <a:ext cx="1143000" cy="41259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主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要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内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容</a:t>
            </a:r>
            <a:endParaRPr lang="zh-CN" altLang="en-US" sz="3200" b="1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51000" y="1692275"/>
            <a:ext cx="985361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51000" y="5827713"/>
            <a:ext cx="985361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9404350" y="3767138"/>
            <a:ext cx="41481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2"/>
          <p:cNvSpPr txBox="1"/>
          <p:nvPr/>
        </p:nvSpPr>
        <p:spPr>
          <a:xfrm>
            <a:off x="757238" y="219075"/>
            <a:ext cx="9029700" cy="428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5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  </a:t>
            </a:r>
            <a:r>
              <a:rPr lang="zh-CN" altLang="zh-CN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职业教育</a:t>
            </a:r>
            <a:r>
              <a:rPr lang="zh-CN" altLang="zh-CN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与社会</a:t>
            </a:r>
            <a:r>
              <a:rPr lang="zh-CN" altLang="zh-CN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进步</a:t>
            </a:r>
            <a:endParaRPr lang="zh-CN" altLang="en-US" sz="35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5208588" y="2206625"/>
            <a:ext cx="609600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青岛农业大学郭送同学荣获</a:t>
            </a:r>
            <a:endParaRPr lang="en-US" altLang="zh-CN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“感动青岛”十佳道德模范称号</a:t>
            </a:r>
            <a:endParaRPr lang="zh-CN" altLang="en-US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4" name="组合 59"/>
          <p:cNvGrpSpPr/>
          <p:nvPr/>
        </p:nvGrpSpPr>
        <p:grpSpPr>
          <a:xfrm>
            <a:off x="614150" y="3548063"/>
            <a:ext cx="8338782" cy="1216025"/>
            <a:chOff x="406465" y="3604930"/>
            <a:chExt cx="3375824" cy="2703795"/>
          </a:xfrm>
        </p:grpSpPr>
        <p:sp>
          <p:nvSpPr>
            <p:cNvPr id="61" name="矩形 60"/>
            <p:cNvSpPr/>
            <p:nvPr/>
          </p:nvSpPr>
          <p:spPr>
            <a:xfrm>
              <a:off x="406465" y="3693173"/>
              <a:ext cx="3375824" cy="2615552"/>
            </a:xfrm>
            <a:prstGeom prst="rect">
              <a:avLst/>
            </a:prstGeom>
            <a:solidFill>
              <a:srgbClr val="40404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prstClr val="white"/>
                  </a:solidFill>
                  <a:latin typeface="Calibri" panose="020F0502020204030204"/>
                  <a:ea typeface="微软雅黑" panose="020B0503020204020204" pitchFamily="34" charset="-122"/>
                </a:rPr>
                <a:t>（二）职业教育对经济发展的作用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>
              <a:off x="2106243" y="3604930"/>
              <a:ext cx="265127" cy="88243"/>
            </a:xfrm>
            <a:prstGeom prst="triangle">
              <a:avLst/>
            </a:prstGeom>
            <a:solidFill>
              <a:srgbClr val="40404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225" name="组合 62"/>
          <p:cNvGrpSpPr/>
          <p:nvPr/>
        </p:nvGrpSpPr>
        <p:grpSpPr>
          <a:xfrm>
            <a:off x="614150" y="2206627"/>
            <a:ext cx="8338782" cy="1341436"/>
            <a:chOff x="411556" y="1308557"/>
            <a:chExt cx="3744745" cy="2044998"/>
          </a:xfrm>
        </p:grpSpPr>
        <p:sp>
          <p:nvSpPr>
            <p:cNvPr id="64" name="矩形 63"/>
            <p:cNvSpPr/>
            <p:nvPr/>
          </p:nvSpPr>
          <p:spPr>
            <a:xfrm>
              <a:off x="411556" y="1308557"/>
              <a:ext cx="3744745" cy="1955456"/>
            </a:xfrm>
            <a:prstGeom prst="rect">
              <a:avLst/>
            </a:prstGeom>
            <a:solidFill>
              <a:srgbClr val="40404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prstClr val="white"/>
                  </a:solidFill>
                  <a:latin typeface="Calibri" panose="020F0502020204030204"/>
                  <a:ea typeface="微软雅黑" panose="020B0503020204020204" pitchFamily="34" charset="-122"/>
                </a:rPr>
                <a:t>（一）经济结构的调整呼唤职业教育的快速发展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9235" name="等腰三角形 64"/>
            <p:cNvSpPr/>
            <p:nvPr/>
          </p:nvSpPr>
          <p:spPr>
            <a:xfrm rot="10800000">
              <a:off x="2106611" y="3174466"/>
              <a:ext cx="264391" cy="179089"/>
            </a:xfrm>
            <a:prstGeom prst="triangle">
              <a:avLst>
                <a:gd name="adj" fmla="val 50000"/>
              </a:avLst>
            </a:prstGeom>
            <a:solidFill>
              <a:srgbClr val="404040"/>
            </a:solidFill>
            <a:ln w="25400">
              <a:noFill/>
            </a:ln>
          </p:spPr>
          <p:txBody>
            <a:bodyPr rot="10800000" anchor="ctr"/>
            <a:lstStyle/>
            <a:p>
              <a:pPr defTabSz="913130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9880202" y="1296988"/>
            <a:ext cx="1802282" cy="47659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一、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职业教育对经济发展的作用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" name="组合 59"/>
          <p:cNvGrpSpPr/>
          <p:nvPr/>
        </p:nvGrpSpPr>
        <p:grpSpPr>
          <a:xfrm>
            <a:off x="630070" y="4846895"/>
            <a:ext cx="8338782" cy="1216025"/>
            <a:chOff x="406465" y="3604930"/>
            <a:chExt cx="3375824" cy="2703795"/>
          </a:xfrm>
        </p:grpSpPr>
        <p:sp>
          <p:nvSpPr>
            <p:cNvPr id="31" name="矩形 30"/>
            <p:cNvSpPr/>
            <p:nvPr/>
          </p:nvSpPr>
          <p:spPr>
            <a:xfrm>
              <a:off x="406465" y="3693173"/>
              <a:ext cx="3375824" cy="2615552"/>
            </a:xfrm>
            <a:prstGeom prst="rect">
              <a:avLst/>
            </a:prstGeom>
            <a:solidFill>
              <a:srgbClr val="40404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prstClr val="white"/>
                  </a:solidFill>
                  <a:latin typeface="Calibri" panose="020F0502020204030204"/>
                  <a:ea typeface="微软雅黑" panose="020B0503020204020204" pitchFamily="34" charset="-122"/>
                </a:rPr>
                <a:t>（三）要</a:t>
              </a:r>
              <a:r>
                <a:rPr lang="zh-CN" altLang="en-US" sz="2400" b="1" kern="0" dirty="0">
                  <a:solidFill>
                    <a:prstClr val="white"/>
                  </a:solidFill>
                  <a:latin typeface="Calibri" panose="020F0502020204030204"/>
                  <a:ea typeface="微软雅黑" panose="020B0503020204020204" pitchFamily="34" charset="-122"/>
                </a:rPr>
                <a:t>实现与时俱进，就要加快发展职业教育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2106243" y="3604930"/>
              <a:ext cx="265127" cy="88243"/>
            </a:xfrm>
            <a:prstGeom prst="triangle">
              <a:avLst/>
            </a:prstGeom>
            <a:solidFill>
              <a:srgbClr val="40404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3" name="虚尾箭头 32"/>
          <p:cNvSpPr/>
          <p:nvPr/>
        </p:nvSpPr>
        <p:spPr>
          <a:xfrm rot="10800000" flipV="1">
            <a:off x="9034820" y="2754577"/>
            <a:ext cx="693880" cy="2649930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/>
          <p:nvPr/>
        </p:nvSpPr>
        <p:spPr>
          <a:xfrm>
            <a:off x="1251567" y="250824"/>
            <a:ext cx="9612313" cy="11969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7411" name="Rectangle 2"/>
          <p:cNvSpPr>
            <a:spLocks noGrp="1"/>
          </p:cNvSpPr>
          <p:nvPr>
            <p:ph type="title" idx="4294967295"/>
          </p:nvPr>
        </p:nvSpPr>
        <p:spPr>
          <a:xfrm>
            <a:off x="439525" y="162257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ea typeface="黑体" panose="02010609060101010101" pitchFamily="49" charset="-122"/>
              </a:rPr>
              <a:t>二、职业教育对社会发展的作用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412" name="Rectangle 3"/>
          <p:cNvSpPr>
            <a:spLocks noGrp="1"/>
          </p:cNvSpPr>
          <p:nvPr>
            <p:ph type="body" idx="4294967295"/>
          </p:nvPr>
        </p:nvSpPr>
        <p:spPr>
          <a:xfrm>
            <a:off x="784225" y="1886538"/>
            <a:ext cx="10515600" cy="34925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60000"/>
              </a:lnSpc>
            </a:pPr>
            <a:r>
              <a:rPr lang="zh-CN" altLang="en-US" sz="3200" b="1" dirty="0" smtClean="0">
                <a:solidFill>
                  <a:schemeClr val="hlink"/>
                </a:solidFill>
                <a:ea typeface="黑体" panose="02010609060101010101" pitchFamily="49" charset="-122"/>
              </a:rPr>
              <a:t>（一）职业教育</a:t>
            </a:r>
            <a:r>
              <a:rPr lang="zh-CN" altLang="en-US" sz="3200" b="1" dirty="0">
                <a:solidFill>
                  <a:schemeClr val="hlink"/>
                </a:solidFill>
                <a:ea typeface="黑体" panose="02010609060101010101" pitchFamily="49" charset="-122"/>
              </a:rPr>
              <a:t>是提高劳动者素养的根本</a:t>
            </a:r>
            <a:endParaRPr lang="en-US" altLang="zh-CN" sz="3200" b="1" dirty="0">
              <a:solidFill>
                <a:schemeClr val="hlink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200" b="1" dirty="0" smtClean="0">
                <a:solidFill>
                  <a:schemeClr val="hlink"/>
                </a:solidFill>
                <a:ea typeface="黑体" panose="02010609060101010101" pitchFamily="49" charset="-122"/>
              </a:rPr>
              <a:t>（二）职业教育</a:t>
            </a:r>
            <a:r>
              <a:rPr lang="zh-CN" altLang="en-US" sz="3200" b="1" dirty="0">
                <a:solidFill>
                  <a:schemeClr val="hlink"/>
                </a:solidFill>
                <a:ea typeface="黑体" panose="02010609060101010101" pitchFamily="49" charset="-122"/>
              </a:rPr>
              <a:t>的发展促进社会进步</a:t>
            </a:r>
            <a:endParaRPr lang="en-US" altLang="zh-CN" sz="3200" b="1" dirty="0" smtClean="0">
              <a:solidFill>
                <a:schemeClr val="hlink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200" b="1" dirty="0" smtClean="0">
                <a:solidFill>
                  <a:schemeClr val="hlink"/>
                </a:solidFill>
                <a:ea typeface="黑体" panose="02010609060101010101" pitchFamily="49" charset="-122"/>
              </a:rPr>
              <a:t>（三）</a:t>
            </a:r>
            <a:r>
              <a:rPr lang="zh-CN" altLang="en-US" sz="3200" b="1" dirty="0">
                <a:solidFill>
                  <a:schemeClr val="hlink"/>
                </a:solidFill>
                <a:ea typeface="黑体" panose="02010609060101010101" pitchFamily="49" charset="-122"/>
              </a:rPr>
              <a:t>职业教育是建设和谐社会的根本</a:t>
            </a:r>
            <a:endParaRPr lang="en-US" altLang="zh-CN" sz="3200" b="1" dirty="0" smtClean="0">
              <a:solidFill>
                <a:schemeClr val="hlink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2"/>
          <p:cNvSpPr txBox="1"/>
          <p:nvPr/>
        </p:nvSpPr>
        <p:spPr>
          <a:xfrm>
            <a:off x="757238" y="219075"/>
            <a:ext cx="8059216" cy="428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5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    职业教育的个体发展功能</a:t>
            </a:r>
            <a:endParaRPr lang="zh-CN" altLang="en-US" sz="35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5208588" y="1662113"/>
            <a:ext cx="609600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青岛农业大学郭送同学荣获</a:t>
            </a:r>
            <a:endParaRPr lang="en-US" altLang="zh-CN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“感动青岛”十佳道德模范称号</a:t>
            </a:r>
            <a:endParaRPr lang="zh-CN" altLang="en-US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MH_Text_2"/>
          <p:cNvSpPr>
            <a:spLocks noChangeArrowheads="1"/>
          </p:cNvSpPr>
          <p:nvPr/>
        </p:nvSpPr>
        <p:spPr bwMode="auto">
          <a:xfrm>
            <a:off x="757238" y="1270000"/>
            <a:ext cx="3444875" cy="4735513"/>
          </a:xfrm>
          <a:prstGeom prst="roundRect">
            <a:avLst>
              <a:gd name="adj" fmla="val 6991"/>
            </a:avLst>
          </a:prstGeom>
          <a:solidFill>
            <a:srgbClr val="F0F5D0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000" tIns="720000" anchor="ctr"/>
          <a:lstStyle/>
          <a:p>
            <a:pPr>
              <a:lnSpc>
                <a:spcPct val="130000"/>
              </a:lnSpc>
              <a:defRPr/>
            </a:pPr>
            <a:r>
              <a:rPr lang="zh-CN" altLang="zh-CN" sz="2600" b="1" dirty="0">
                <a:solidFill>
                  <a:srgbClr val="4D4D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一、职业教育以职业为载体促进个体社会化的功能</a:t>
            </a:r>
            <a:endParaRPr lang="zh-CN" altLang="zh-CN" sz="2600" b="1" dirty="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MH_SubTitle_2"/>
          <p:cNvSpPr/>
          <p:nvPr/>
        </p:nvSpPr>
        <p:spPr>
          <a:xfrm>
            <a:off x="795338" y="1903413"/>
            <a:ext cx="3384550" cy="588962"/>
          </a:xfrm>
          <a:prstGeom prst="rect">
            <a:avLst/>
          </a:prstGeom>
          <a:solidFill>
            <a:srgbClr val="A6B727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3300" b="1" dirty="0" smtClean="0">
                <a:solidFill>
                  <a:srgbClr val="FFFF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一</a:t>
            </a:r>
            <a:endParaRPr lang="zh-CN" altLang="en-US" sz="3300" b="1" dirty="0">
              <a:solidFill>
                <a:srgbClr val="FFFFFF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1751" name="Group 19"/>
          <p:cNvGrpSpPr/>
          <p:nvPr/>
        </p:nvGrpSpPr>
        <p:grpSpPr>
          <a:xfrm>
            <a:off x="4398963" y="1270000"/>
            <a:ext cx="3192462" cy="4735513"/>
            <a:chOff x="-13" y="0"/>
            <a:chExt cx="2868" cy="4423"/>
          </a:xfrm>
        </p:grpSpPr>
        <p:sp>
          <p:nvSpPr>
            <p:cNvPr id="8220" name="MH_Text_3"/>
            <p:cNvSpPr>
              <a:spLocks noChangeArrowheads="1"/>
            </p:cNvSpPr>
            <p:nvPr/>
          </p:nvSpPr>
          <p:spPr bwMode="auto">
            <a:xfrm>
              <a:off x="0" y="0"/>
              <a:ext cx="2855" cy="4423"/>
            </a:xfrm>
            <a:prstGeom prst="roundRect">
              <a:avLst>
                <a:gd name="adj" fmla="val 6991"/>
              </a:avLst>
            </a:prstGeom>
            <a:solidFill>
              <a:srgbClr val="D8E8F1"/>
            </a:solidFill>
            <a:ln w="9525">
              <a:noFill/>
              <a:round/>
            </a:ln>
            <a:effectLst>
              <a:outerShdw dist="25401" dir="2700000" algn="ctr" rotWithShape="0">
                <a:srgbClr val="000000">
                  <a:alpha val="25000"/>
                </a:srgbClr>
              </a:outerShdw>
            </a:effectLst>
          </p:spPr>
          <p:txBody>
            <a:bodyPr lIns="90000" tIns="720000" anchor="ctr"/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2600" b="1" dirty="0">
                  <a:solidFill>
                    <a:srgbClr val="4D4D4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二、职业教育以专业选择为中介促进个体个性化的功能</a:t>
              </a:r>
              <a:endParaRPr kumimoji="0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773" name="MH_SubTitle_3"/>
            <p:cNvSpPr/>
            <p:nvPr/>
          </p:nvSpPr>
          <p:spPr>
            <a:xfrm>
              <a:off x="-13" y="596"/>
              <a:ext cx="2855" cy="600"/>
            </a:xfrm>
            <a:prstGeom prst="rect">
              <a:avLst/>
            </a:prstGeom>
            <a:solidFill>
              <a:srgbClr val="418AB3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3300" b="1" dirty="0" smtClean="0">
                  <a:solidFill>
                    <a:srgbClr val="FFFFFF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二</a:t>
              </a:r>
              <a:endParaRPr lang="zh-CN" altLang="en-US" sz="3300" b="1" dirty="0">
                <a:solidFill>
                  <a:srgbClr val="FFFFFF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1752" name="Group 22"/>
          <p:cNvGrpSpPr/>
          <p:nvPr/>
        </p:nvGrpSpPr>
        <p:grpSpPr>
          <a:xfrm>
            <a:off x="3722688" y="2112963"/>
            <a:ext cx="1231900" cy="233362"/>
            <a:chOff x="0" y="0"/>
            <a:chExt cx="1524" cy="320"/>
          </a:xfrm>
        </p:grpSpPr>
        <p:sp>
          <p:nvSpPr>
            <p:cNvPr id="31764" name="MH_Other_3"/>
            <p:cNvSpPr/>
            <p:nvPr/>
          </p:nvSpPr>
          <p:spPr>
            <a:xfrm>
              <a:off x="109" y="58"/>
              <a:ext cx="288" cy="20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zh-CN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765" name="MH_Other_4"/>
            <p:cNvSpPr/>
            <p:nvPr/>
          </p:nvSpPr>
          <p:spPr>
            <a:xfrm>
              <a:off x="1132" y="54"/>
              <a:ext cx="292" cy="204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zh-CN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1766" name="MH_Other_9"/>
            <p:cNvGrpSpPr/>
            <p:nvPr/>
          </p:nvGrpSpPr>
          <p:grpSpPr>
            <a:xfrm>
              <a:off x="0" y="0"/>
              <a:ext cx="1524" cy="320"/>
              <a:chOff x="0" y="0"/>
              <a:chExt cx="560" cy="169"/>
            </a:xfrm>
          </p:grpSpPr>
          <p:pic>
            <p:nvPicPr>
              <p:cNvPr id="31770" name="MH_Other_9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771" name="Text Box 22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zh-CN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1767" name="MH_Other_10"/>
            <p:cNvGrpSpPr/>
            <p:nvPr/>
          </p:nvGrpSpPr>
          <p:grpSpPr>
            <a:xfrm>
              <a:off x="192" y="95"/>
              <a:ext cx="1235" cy="115"/>
              <a:chOff x="0" y="0"/>
              <a:chExt cx="454" cy="61"/>
            </a:xfrm>
          </p:grpSpPr>
          <p:pic>
            <p:nvPicPr>
              <p:cNvPr id="31768" name="MH_Other_1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454" cy="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769" name="Text Box 30"/>
              <p:cNvSpPr txBox="1"/>
              <p:nvPr/>
            </p:nvSpPr>
            <p:spPr>
              <a:xfrm>
                <a:off x="17" y="11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zh-CN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201" name="MH_Text_2"/>
          <p:cNvSpPr>
            <a:spLocks noChangeArrowheads="1"/>
          </p:cNvSpPr>
          <p:nvPr/>
        </p:nvSpPr>
        <p:spPr bwMode="auto">
          <a:xfrm>
            <a:off x="7815263" y="1270000"/>
            <a:ext cx="3757613" cy="4735513"/>
          </a:xfrm>
          <a:prstGeom prst="roundRect">
            <a:avLst>
              <a:gd name="adj" fmla="val 6991"/>
            </a:avLst>
          </a:prstGeom>
          <a:solidFill>
            <a:srgbClr val="F0F5D0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000" tIns="720000" anchor="ctr"/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三、职业教育从个体谋生到自我实现的功能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54" name="MH_SubTitle_2"/>
          <p:cNvSpPr/>
          <p:nvPr/>
        </p:nvSpPr>
        <p:spPr>
          <a:xfrm>
            <a:off x="7862888" y="1849438"/>
            <a:ext cx="3709987" cy="749300"/>
          </a:xfrm>
          <a:prstGeom prst="rect">
            <a:avLst/>
          </a:prstGeom>
          <a:solidFill>
            <a:srgbClr val="A6B727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3300" b="1" dirty="0" smtClean="0">
                <a:solidFill>
                  <a:srgbClr val="FFFF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三</a:t>
            </a:r>
            <a:endParaRPr lang="zh-CN" altLang="en-US" sz="3300" b="1" dirty="0">
              <a:solidFill>
                <a:srgbClr val="FFFFFF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1755" name="Group 22"/>
          <p:cNvGrpSpPr/>
          <p:nvPr/>
        </p:nvGrpSpPr>
        <p:grpSpPr>
          <a:xfrm>
            <a:off x="7129463" y="2212975"/>
            <a:ext cx="1231900" cy="233363"/>
            <a:chOff x="0" y="0"/>
            <a:chExt cx="1524" cy="320"/>
          </a:xfrm>
        </p:grpSpPr>
        <p:sp>
          <p:nvSpPr>
            <p:cNvPr id="31756" name="MH_Other_3"/>
            <p:cNvSpPr/>
            <p:nvPr/>
          </p:nvSpPr>
          <p:spPr>
            <a:xfrm>
              <a:off x="109" y="58"/>
              <a:ext cx="288" cy="20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zh-CN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757" name="MH_Other_4"/>
            <p:cNvSpPr/>
            <p:nvPr/>
          </p:nvSpPr>
          <p:spPr>
            <a:xfrm>
              <a:off x="1132" y="54"/>
              <a:ext cx="292" cy="204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zh-CN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1758" name="MH_Other_9"/>
            <p:cNvGrpSpPr/>
            <p:nvPr/>
          </p:nvGrpSpPr>
          <p:grpSpPr>
            <a:xfrm>
              <a:off x="0" y="0"/>
              <a:ext cx="1524" cy="320"/>
              <a:chOff x="0" y="0"/>
              <a:chExt cx="560" cy="169"/>
            </a:xfrm>
          </p:grpSpPr>
          <p:pic>
            <p:nvPicPr>
              <p:cNvPr id="31762" name="MH_Other_9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763" name="Text Box 22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zh-CN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1759" name="MH_Other_10"/>
            <p:cNvGrpSpPr/>
            <p:nvPr/>
          </p:nvGrpSpPr>
          <p:grpSpPr>
            <a:xfrm>
              <a:off x="192" y="95"/>
              <a:ext cx="1235" cy="115"/>
              <a:chOff x="0" y="0"/>
              <a:chExt cx="454" cy="61"/>
            </a:xfrm>
          </p:grpSpPr>
          <p:pic>
            <p:nvPicPr>
              <p:cNvPr id="31760" name="MH_Other_1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454" cy="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761" name="Text Box 30"/>
              <p:cNvSpPr txBox="1"/>
              <p:nvPr/>
            </p:nvSpPr>
            <p:spPr>
              <a:xfrm>
                <a:off x="17" y="11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zh-CN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60813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3" name="文本框 18"/>
          <p:cNvSpPr txBox="1"/>
          <p:nvPr/>
        </p:nvSpPr>
        <p:spPr>
          <a:xfrm>
            <a:off x="3225800" y="109538"/>
            <a:ext cx="8966200" cy="6924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第三节    职业教育与人力资源开发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608137" y="1539875"/>
            <a:ext cx="10583863" cy="0"/>
          </a:xfrm>
          <a:prstGeom prst="line">
            <a:avLst/>
          </a:prstGeom>
          <a:ln w="5715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1787858" y="1725631"/>
            <a:ext cx="9785298" cy="4127791"/>
            <a:chOff x="3898885" y="1725500"/>
            <a:chExt cx="4052772" cy="3696759"/>
          </a:xfrm>
        </p:grpSpPr>
        <p:grpSp>
          <p:nvGrpSpPr>
            <p:cNvPr id="27656" name="组合 69"/>
            <p:cNvGrpSpPr/>
            <p:nvPr/>
          </p:nvGrpSpPr>
          <p:grpSpPr>
            <a:xfrm>
              <a:off x="3910000" y="1725500"/>
              <a:ext cx="3921461" cy="886635"/>
              <a:chOff x="3909913" y="1684913"/>
              <a:chExt cx="3398059" cy="886636"/>
            </a:xfrm>
          </p:grpSpPr>
          <p:grpSp>
            <p:nvGrpSpPr>
              <p:cNvPr id="27692" name="组合 41"/>
              <p:cNvGrpSpPr/>
              <p:nvPr/>
            </p:nvGrpSpPr>
            <p:grpSpPr>
              <a:xfrm>
                <a:off x="4862468" y="1811741"/>
                <a:ext cx="2445504" cy="759808"/>
                <a:chOff x="4768398" y="1501474"/>
                <a:chExt cx="2445504" cy="759808"/>
              </a:xfrm>
            </p:grpSpPr>
            <p:sp>
              <p:nvSpPr>
                <p:cNvPr id="27696" name="文本框 18"/>
                <p:cNvSpPr txBox="1"/>
                <p:nvPr/>
              </p:nvSpPr>
              <p:spPr>
                <a:xfrm>
                  <a:off x="4768398" y="1501474"/>
                  <a:ext cx="2394858" cy="7598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职业教育</a:t>
                  </a:r>
                  <a:r>
                    <a:rPr lang="zh-CN" altLang="en-US" sz="2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的人力资源开发功能</a:t>
                  </a:r>
                  <a:endParaRPr lang="zh-CN" altLang="en-US" sz="2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824254" y="1852499"/>
                  <a:ext cx="2389648" cy="36672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R="0" defTabSz="914400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kern="1200" cap="none" spc="0" normalizeH="0" baseline="0" noProof="0" dirty="0">
                    <a:solidFill>
                      <a:schemeClr val="bg1">
                        <a:lumMod val="6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7693" name="组合 68"/>
              <p:cNvGrpSpPr/>
              <p:nvPr/>
            </p:nvGrpSpPr>
            <p:grpSpPr>
              <a:xfrm>
                <a:off x="3909913" y="1684913"/>
                <a:ext cx="827443" cy="844580"/>
                <a:chOff x="3909913" y="1684913"/>
                <a:chExt cx="827443" cy="844580"/>
              </a:xfrm>
            </p:grpSpPr>
            <p:sp>
              <p:nvSpPr>
                <p:cNvPr id="27694" name="文本框 16"/>
                <p:cNvSpPr txBox="1"/>
                <p:nvPr/>
              </p:nvSpPr>
              <p:spPr>
                <a:xfrm>
                  <a:off x="3934676" y="1745583"/>
                  <a:ext cx="802680" cy="6339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4000" b="1" dirty="0" smtClean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一、</a:t>
                  </a:r>
                  <a:endParaRPr lang="en-US" altLang="zh-CN" sz="40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909913" y="1684913"/>
                  <a:ext cx="827443" cy="844580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658" name="组合 74"/>
            <p:cNvGrpSpPr/>
            <p:nvPr/>
          </p:nvGrpSpPr>
          <p:grpSpPr>
            <a:xfrm>
              <a:off x="3938535" y="3744867"/>
              <a:ext cx="3813360" cy="858153"/>
              <a:chOff x="3842069" y="4753526"/>
              <a:chExt cx="3813360" cy="858153"/>
            </a:xfrm>
          </p:grpSpPr>
          <p:sp>
            <p:nvSpPr>
              <p:cNvPr id="27684" name="文本框 23"/>
              <p:cNvSpPr txBox="1"/>
              <p:nvPr/>
            </p:nvSpPr>
            <p:spPr>
              <a:xfrm>
                <a:off x="4977270" y="4820213"/>
                <a:ext cx="2678159" cy="7914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职业教育</a:t>
                </a:r>
                <a:r>
                  <a:rPr lang="zh-CN" altLang="en-US" sz="2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是使人力资本开发系统化、规范化的手段</a:t>
                </a:r>
                <a:endPara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685" name="组合 66"/>
              <p:cNvGrpSpPr/>
              <p:nvPr/>
            </p:nvGrpSpPr>
            <p:grpSpPr>
              <a:xfrm>
                <a:off x="3842069" y="4753526"/>
                <a:ext cx="931230" cy="567009"/>
                <a:chOff x="3842069" y="4753526"/>
                <a:chExt cx="931230" cy="567009"/>
              </a:xfrm>
            </p:grpSpPr>
            <p:sp>
              <p:nvSpPr>
                <p:cNvPr id="27686" name="文本框 21"/>
                <p:cNvSpPr txBox="1"/>
                <p:nvPr/>
              </p:nvSpPr>
              <p:spPr>
                <a:xfrm>
                  <a:off x="3842069" y="4782338"/>
                  <a:ext cx="931230" cy="5381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（二）</a:t>
                  </a:r>
                  <a:endPara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4029754" y="4753526"/>
                  <a:ext cx="555859" cy="567009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660" name="组合 72"/>
            <p:cNvGrpSpPr/>
            <p:nvPr/>
          </p:nvGrpSpPr>
          <p:grpSpPr>
            <a:xfrm>
              <a:off x="3898885" y="2762172"/>
              <a:ext cx="3833458" cy="643556"/>
              <a:chOff x="3873413" y="3203493"/>
              <a:chExt cx="3474964" cy="643556"/>
            </a:xfrm>
          </p:grpSpPr>
          <p:sp>
            <p:nvSpPr>
              <p:cNvPr id="27676" name="文本框 54"/>
              <p:cNvSpPr txBox="1"/>
              <p:nvPr/>
            </p:nvSpPr>
            <p:spPr>
              <a:xfrm>
                <a:off x="4953519" y="3403828"/>
                <a:ext cx="2394858" cy="4432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职业教育</a:t>
                </a:r>
                <a:r>
                  <a:rPr lang="zh-CN" altLang="en-US" sz="2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是人力资本开发的重要途径</a:t>
                </a:r>
                <a:endPara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677" name="组合 67"/>
              <p:cNvGrpSpPr/>
              <p:nvPr/>
            </p:nvGrpSpPr>
            <p:grpSpPr>
              <a:xfrm>
                <a:off x="3873413" y="3203493"/>
                <a:ext cx="899886" cy="567888"/>
                <a:chOff x="3873413" y="3203493"/>
                <a:chExt cx="899886" cy="567888"/>
              </a:xfrm>
            </p:grpSpPr>
            <p:sp>
              <p:nvSpPr>
                <p:cNvPr id="27678" name="文本框 56"/>
                <p:cNvSpPr txBox="1"/>
                <p:nvPr/>
              </p:nvSpPr>
              <p:spPr>
                <a:xfrm>
                  <a:off x="3873413" y="3233183"/>
                  <a:ext cx="899886" cy="5381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（一）</a:t>
                  </a:r>
                  <a:endPara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4079488" y="3203493"/>
                  <a:ext cx="503877" cy="567888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662" name="组合 78"/>
            <p:cNvGrpSpPr/>
            <p:nvPr/>
          </p:nvGrpSpPr>
          <p:grpSpPr>
            <a:xfrm>
              <a:off x="3914974" y="4845042"/>
              <a:ext cx="4036683" cy="577217"/>
              <a:chOff x="8098970" y="4753240"/>
              <a:chExt cx="3722460" cy="577217"/>
            </a:xfrm>
          </p:grpSpPr>
          <p:sp>
            <p:nvSpPr>
              <p:cNvPr id="27668" name="文本框 28"/>
              <p:cNvSpPr txBox="1"/>
              <p:nvPr/>
            </p:nvSpPr>
            <p:spPr>
              <a:xfrm>
                <a:off x="9167531" y="4887236"/>
                <a:ext cx="2653899" cy="4432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职业教育</a:t>
                </a:r>
                <a:r>
                  <a:rPr lang="zh-CN" altLang="en-US" sz="22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是形成社会合理的人才结构的基础</a:t>
                </a:r>
                <a:endParaRPr lang="zh-CN" altLang="en-US" sz="2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669" name="组合 80"/>
              <p:cNvGrpSpPr/>
              <p:nvPr/>
            </p:nvGrpSpPr>
            <p:grpSpPr>
              <a:xfrm>
                <a:off x="8098970" y="4753240"/>
                <a:ext cx="899886" cy="567295"/>
                <a:chOff x="8098970" y="4753240"/>
                <a:chExt cx="899886" cy="567295"/>
              </a:xfrm>
            </p:grpSpPr>
            <p:sp>
              <p:nvSpPr>
                <p:cNvPr id="27670" name="文本框 26"/>
                <p:cNvSpPr txBox="1"/>
                <p:nvPr/>
              </p:nvSpPr>
              <p:spPr>
                <a:xfrm>
                  <a:off x="8098970" y="4782338"/>
                  <a:ext cx="899886" cy="5381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（三）</a:t>
                  </a:r>
                  <a:endPara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8293771" y="4753240"/>
                  <a:ext cx="512590" cy="567295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25"/>
          <p:cNvSpPr/>
          <p:nvPr/>
        </p:nvSpPr>
        <p:spPr>
          <a:xfrm>
            <a:off x="6346825" y="4067175"/>
            <a:ext cx="3603625" cy="14065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solidFill>
                <a:schemeClr val="bg2"/>
              </a:solidFill>
              <a:latin typeface="Verdana" panose="020B0604030504040204" pitchFamily="34" charset="0"/>
            </a:endParaRPr>
          </a:p>
        </p:txBody>
      </p:sp>
      <p:sp>
        <p:nvSpPr>
          <p:cNvPr id="19459" name="Oval 24"/>
          <p:cNvSpPr/>
          <p:nvPr/>
        </p:nvSpPr>
        <p:spPr>
          <a:xfrm>
            <a:off x="808038" y="1782763"/>
            <a:ext cx="3084512" cy="1663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/>
        </p:nvSpPr>
        <p:spPr>
          <a:xfrm>
            <a:off x="10801350" y="6405563"/>
            <a:ext cx="139065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fld id="{9A0DB2DC-4C9A-4742-B13C-FB6460FD3503}" type="slidenum">
              <a:rPr lang="zh-CN" altLang="en-US" sz="2000" b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</a:fld>
            <a:endParaRPr lang="zh-CN" altLang="en-US" sz="20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461" name="Group 19"/>
          <p:cNvGrpSpPr/>
          <p:nvPr/>
        </p:nvGrpSpPr>
        <p:grpSpPr>
          <a:xfrm>
            <a:off x="1187450" y="5629275"/>
            <a:ext cx="10044657" cy="958850"/>
            <a:chOff x="1776" y="3504"/>
            <a:chExt cx="2400" cy="336"/>
          </a:xfrm>
        </p:grpSpPr>
        <p:sp>
          <p:nvSpPr>
            <p:cNvPr id="33" name="AutoShape 20"/>
            <p:cNvSpPr>
              <a:spLocks noChangeArrowheads="1"/>
            </p:cNvSpPr>
            <p:nvPr/>
          </p:nvSpPr>
          <p:spPr bwMode="gray">
            <a:xfrm>
              <a:off x="1776" y="3504"/>
              <a:ext cx="2400" cy="3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shade val="8470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381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AutoShape 21"/>
            <p:cNvSpPr>
              <a:spLocks noChangeArrowheads="1"/>
            </p:cNvSpPr>
            <p:nvPr/>
          </p:nvSpPr>
          <p:spPr bwMode="gray">
            <a:xfrm>
              <a:off x="1890" y="3558"/>
              <a:ext cx="2160" cy="2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tint val="3921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1905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462" name="文本框 10"/>
          <p:cNvSpPr txBox="1"/>
          <p:nvPr/>
        </p:nvSpPr>
        <p:spPr>
          <a:xfrm>
            <a:off x="1747186" y="5631104"/>
            <a:ext cx="1080135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二、人力资源需求与职业教育发展的运行机理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3" name="Group 7"/>
          <p:cNvGrpSpPr/>
          <p:nvPr/>
        </p:nvGrpSpPr>
        <p:grpSpPr>
          <a:xfrm>
            <a:off x="902701" y="1561387"/>
            <a:ext cx="8895451" cy="4131388"/>
            <a:chOff x="-953" y="767"/>
            <a:chExt cx="14013" cy="6295"/>
          </a:xfrm>
        </p:grpSpPr>
        <p:sp>
          <p:nvSpPr>
            <p:cNvPr id="19464" name="MH_Other_10"/>
            <p:cNvSpPr/>
            <p:nvPr/>
          </p:nvSpPr>
          <p:spPr>
            <a:xfrm>
              <a:off x="5670" y="5007"/>
              <a:ext cx="2293" cy="2055"/>
            </a:xfrm>
            <a:custGeom>
              <a:avLst/>
              <a:gdLst>
                <a:gd name="txL" fmla="*/ 0 w 1455738"/>
                <a:gd name="txT" fmla="*/ 0 h 1219200"/>
                <a:gd name="txR" fmla="*/ 1455738 w 1455738"/>
                <a:gd name="txB" fmla="*/ 1219200 h 12192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55738" h="1219200">
                  <a:moveTo>
                    <a:pt x="0" y="1219200"/>
                  </a:moveTo>
                  <a:lnTo>
                    <a:pt x="0" y="528840"/>
                  </a:lnTo>
                  <a:cubicBezTo>
                    <a:pt x="0" y="342788"/>
                    <a:pt x="150825" y="191963"/>
                    <a:pt x="336877" y="191963"/>
                  </a:cubicBezTo>
                  <a:lnTo>
                    <a:pt x="1150938" y="191963"/>
                  </a:lnTo>
                  <a:lnTo>
                    <a:pt x="1150938" y="0"/>
                  </a:lnTo>
                  <a:lnTo>
                    <a:pt x="1455738" y="304800"/>
                  </a:lnTo>
                  <a:lnTo>
                    <a:pt x="1150938" y="609600"/>
                  </a:lnTo>
                  <a:lnTo>
                    <a:pt x="1150938" y="417637"/>
                  </a:lnTo>
                  <a:lnTo>
                    <a:pt x="336877" y="417637"/>
                  </a:lnTo>
                  <a:cubicBezTo>
                    <a:pt x="275461" y="417637"/>
                    <a:pt x="225674" y="467424"/>
                    <a:pt x="225674" y="528840"/>
                  </a:cubicBezTo>
                  <a:lnTo>
                    <a:pt x="225674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6C930E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19465" name="Group 9"/>
            <p:cNvGrpSpPr/>
            <p:nvPr/>
          </p:nvGrpSpPr>
          <p:grpSpPr>
            <a:xfrm>
              <a:off x="-953" y="767"/>
              <a:ext cx="14013" cy="5626"/>
              <a:chOff x="-953" y="767"/>
              <a:chExt cx="14013" cy="5626"/>
            </a:xfrm>
          </p:grpSpPr>
          <p:sp>
            <p:nvSpPr>
              <p:cNvPr id="19477" name="MH_Other_7"/>
              <p:cNvSpPr/>
              <p:nvPr/>
            </p:nvSpPr>
            <p:spPr>
              <a:xfrm flipH="1">
                <a:off x="3738" y="1784"/>
                <a:ext cx="2272" cy="3800"/>
              </a:xfrm>
              <a:custGeom>
                <a:avLst/>
                <a:gdLst>
                  <a:gd name="txL" fmla="*/ 0 w 1455737"/>
                  <a:gd name="txT" fmla="*/ 0 h 1219200"/>
                  <a:gd name="txR" fmla="*/ 1455737 w 1455737"/>
                  <a:gd name="txB" fmla="*/ 1219200 h 1219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55737" h="1219200">
                    <a:moveTo>
                      <a:pt x="0" y="1219200"/>
                    </a:moveTo>
                    <a:lnTo>
                      <a:pt x="0" y="528840"/>
                    </a:lnTo>
                    <a:cubicBezTo>
                      <a:pt x="0" y="342788"/>
                      <a:pt x="150825" y="191963"/>
                      <a:pt x="336877" y="191963"/>
                    </a:cubicBezTo>
                    <a:lnTo>
                      <a:pt x="1150937" y="191963"/>
                    </a:lnTo>
                    <a:lnTo>
                      <a:pt x="1150937" y="0"/>
                    </a:lnTo>
                    <a:lnTo>
                      <a:pt x="1455737" y="304800"/>
                    </a:lnTo>
                    <a:lnTo>
                      <a:pt x="1150937" y="609600"/>
                    </a:lnTo>
                    <a:lnTo>
                      <a:pt x="1150937" y="417637"/>
                    </a:lnTo>
                    <a:lnTo>
                      <a:pt x="336877" y="417637"/>
                    </a:lnTo>
                    <a:cubicBezTo>
                      <a:pt x="275461" y="417637"/>
                      <a:pt x="225674" y="467424"/>
                      <a:pt x="225674" y="528840"/>
                    </a:cubicBezTo>
                    <a:lnTo>
                      <a:pt x="225674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solidFill>
                <a:srgbClr val="D8F593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19467" name="MH_SubTitle_4"/>
              <p:cNvSpPr/>
              <p:nvPr/>
            </p:nvSpPr>
            <p:spPr>
              <a:xfrm>
                <a:off x="-953" y="1638"/>
                <a:ext cx="4987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职业教育发展程度与人力资源需求层次</a:t>
                </a:r>
                <a:endPara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MH_Other_2"/>
              <p:cNvSpPr txBox="1"/>
              <p:nvPr/>
            </p:nvSpPr>
            <p:spPr>
              <a:xfrm>
                <a:off x="4034" y="2339"/>
                <a:ext cx="1636" cy="7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Arial" panose="020B0604020202020204" pitchFamily="34" charset="0"/>
                    <a:ea typeface="黑体" panose="02010609060101010101" pitchFamily="49" charset="-122"/>
                  </a:rPr>
                  <a:t>（二）</a:t>
                </a:r>
                <a:endParaRPr lang="zh-CN" altLang="en-US" sz="2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MH_SubTitle_2"/>
              <p:cNvSpPr>
                <a:spLocks noChangeArrowheads="1"/>
              </p:cNvSpPr>
              <p:nvPr/>
            </p:nvSpPr>
            <p:spPr bwMode="auto">
              <a:xfrm>
                <a:off x="-712" y="4149"/>
                <a:ext cx="4294" cy="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50000"/>
                      </a:schemeClr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474" name="MH_Other_5"/>
              <p:cNvSpPr txBox="1"/>
              <p:nvPr/>
            </p:nvSpPr>
            <p:spPr>
              <a:xfrm>
                <a:off x="6080" y="5158"/>
                <a:ext cx="1476" cy="7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latin typeface="Arial" panose="020B0604020202020204" pitchFamily="34" charset="0"/>
                    <a:ea typeface="黑体" panose="02010609060101010101" pitchFamily="49" charset="-122"/>
                  </a:rPr>
                  <a:t>（一）</a:t>
                </a:r>
                <a:endParaRPr lang="zh-CN" altLang="en-US" sz="2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75" name="MH_SubTitle_1"/>
              <p:cNvSpPr/>
              <p:nvPr/>
            </p:nvSpPr>
            <p:spPr>
              <a:xfrm>
                <a:off x="8293" y="4902"/>
                <a:ext cx="4767" cy="14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职业教育发展定位与人力资源需求结构</a:t>
                </a:r>
                <a:endParaRPr lang="zh-CN" altLang="en-US" sz="2400" b="1" dirty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6" name="MH_Other_6"/>
              <p:cNvSpPr/>
              <p:nvPr/>
            </p:nvSpPr>
            <p:spPr>
              <a:xfrm>
                <a:off x="5670" y="767"/>
                <a:ext cx="2293" cy="2731"/>
              </a:xfrm>
              <a:custGeom>
                <a:avLst/>
                <a:gdLst>
                  <a:gd name="txL" fmla="*/ 0 w 1455738"/>
                  <a:gd name="txT" fmla="*/ 0 h 1219200"/>
                  <a:gd name="txR" fmla="*/ 1455738 w 1455738"/>
                  <a:gd name="txB" fmla="*/ 1219200 h 1219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55738" h="1219200">
                    <a:moveTo>
                      <a:pt x="0" y="1219200"/>
                    </a:moveTo>
                    <a:lnTo>
                      <a:pt x="0" y="528840"/>
                    </a:lnTo>
                    <a:cubicBezTo>
                      <a:pt x="0" y="342788"/>
                      <a:pt x="150825" y="191963"/>
                      <a:pt x="336877" y="191963"/>
                    </a:cubicBezTo>
                    <a:lnTo>
                      <a:pt x="1150938" y="191963"/>
                    </a:lnTo>
                    <a:lnTo>
                      <a:pt x="1150938" y="0"/>
                    </a:lnTo>
                    <a:lnTo>
                      <a:pt x="1455738" y="304800"/>
                    </a:lnTo>
                    <a:lnTo>
                      <a:pt x="1150938" y="609600"/>
                    </a:lnTo>
                    <a:lnTo>
                      <a:pt x="1150938" y="417637"/>
                    </a:lnTo>
                    <a:lnTo>
                      <a:pt x="336877" y="417637"/>
                    </a:lnTo>
                    <a:cubicBezTo>
                      <a:pt x="275461" y="417637"/>
                      <a:pt x="225674" y="467424"/>
                      <a:pt x="225674" y="528840"/>
                    </a:cubicBezTo>
                    <a:lnTo>
                      <a:pt x="225674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rgbClr val="00B050"/>
                </a:solidFill>
              </a:ln>
            </p:spPr>
            <p:txBody>
              <a:bodyPr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</p:grpSp>
      <p:sp>
        <p:nvSpPr>
          <p:cNvPr id="26" name="MH_Other_5"/>
          <p:cNvSpPr txBox="1"/>
          <p:nvPr/>
        </p:nvSpPr>
        <p:spPr>
          <a:xfrm>
            <a:off x="5383169" y="1828800"/>
            <a:ext cx="936965" cy="461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（三）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Oval 25"/>
          <p:cNvSpPr/>
          <p:nvPr/>
        </p:nvSpPr>
        <p:spPr>
          <a:xfrm>
            <a:off x="6599221" y="1706347"/>
            <a:ext cx="3603625" cy="14065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solidFill>
                <a:schemeClr val="bg2"/>
              </a:solidFill>
              <a:latin typeface="Verdana" panose="020B0604030504040204" pitchFamily="34" charset="0"/>
            </a:endParaRPr>
          </a:p>
        </p:txBody>
      </p:sp>
      <p:sp>
        <p:nvSpPr>
          <p:cNvPr id="28" name="MH_SubTitle_1"/>
          <p:cNvSpPr/>
          <p:nvPr/>
        </p:nvSpPr>
        <p:spPr>
          <a:xfrm>
            <a:off x="6992701" y="1920244"/>
            <a:ext cx="3026091" cy="978729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职业教育专业结构与人力资源需求变化</a:t>
            </a:r>
            <a:endParaRPr lang="zh-CN" altLang="en-US" sz="2400" b="1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工大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3A3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9303A"/>
        </a:solidFill>
        <a:ln>
          <a:noFill/>
        </a:ln>
      </a:spPr>
      <a:bodyPr rtlCol="0" anchor="ctr"/>
      <a:lstStyle>
        <a:defPPr algn="ctr">
          <a:defRPr kumimoji="1" sz="3200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WPS 演示</Application>
  <PresentationFormat>自定义</PresentationFormat>
  <Paragraphs>98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Verdana</vt:lpstr>
      <vt:lpstr>微软雅黑</vt:lpstr>
      <vt:lpstr>Consolas</vt:lpstr>
      <vt:lpstr>华文楷体</vt:lpstr>
      <vt:lpstr>Calibri</vt:lpstr>
      <vt:lpstr>黑体</vt:lpstr>
      <vt:lpstr>Calibri</vt:lpstr>
      <vt:lpstr>Times New Roman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二、职业教育对社会发展的作用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林</cp:lastModifiedBy>
  <cp:revision>545</cp:revision>
  <dcterms:created xsi:type="dcterms:W3CDTF">2015-10-24T01:57:00Z</dcterms:created>
  <dcterms:modified xsi:type="dcterms:W3CDTF">2019-05-16T07:53:17Z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